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61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64" autoAdjust="0"/>
    <p:restoredTop sz="94660"/>
  </p:normalViewPr>
  <p:slideViewPr>
    <p:cSldViewPr>
      <p:cViewPr>
        <p:scale>
          <a:sx n="75" d="100"/>
          <a:sy n="75" d="100"/>
        </p:scale>
        <p:origin x="-11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06C8E-5D84-4B4A-B01B-64C027756568}" type="datetimeFigureOut">
              <a:rPr lang="en-IE" smtClean="0"/>
              <a:t>10/01/2013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305C3-6082-4A2B-8B0C-761CD469007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29961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C484F-DEE5-4EEB-BB61-ECA94851F7F2}" type="slidenum">
              <a:rPr lang="en-IE" smtClean="0"/>
              <a:pPr/>
              <a:t>4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9B8A-53F0-4A28-B115-1CCDEF9A9DF8}" type="datetimeFigureOut">
              <a:rPr lang="en-IE" smtClean="0"/>
              <a:t>10/01/2013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1008-54B7-4DE3-B495-248C77CA378E}" type="slidenum">
              <a:rPr lang="en-IE" smtClean="0"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9B8A-53F0-4A28-B115-1CCDEF9A9DF8}" type="datetimeFigureOut">
              <a:rPr lang="en-IE" smtClean="0"/>
              <a:t>10/01/2013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1008-54B7-4DE3-B495-248C77CA378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9B8A-53F0-4A28-B115-1CCDEF9A9DF8}" type="datetimeFigureOut">
              <a:rPr lang="en-IE" smtClean="0"/>
              <a:t>10/01/2013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1008-54B7-4DE3-B495-248C77CA378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9B8A-53F0-4A28-B115-1CCDEF9A9DF8}" type="datetimeFigureOut">
              <a:rPr lang="en-IE" smtClean="0"/>
              <a:t>10/01/2013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1008-54B7-4DE3-B495-248C77CA378E}" type="slidenum">
              <a:rPr lang="en-IE" smtClean="0"/>
              <a:t>‹#›</a:t>
            </a:fld>
            <a:endParaRPr lang="en-I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9B8A-53F0-4A28-B115-1CCDEF9A9DF8}" type="datetimeFigureOut">
              <a:rPr lang="en-IE" smtClean="0"/>
              <a:t>10/01/2013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1008-54B7-4DE3-B495-248C77CA378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9B8A-53F0-4A28-B115-1CCDEF9A9DF8}" type="datetimeFigureOut">
              <a:rPr lang="en-IE" smtClean="0"/>
              <a:t>10/01/2013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1008-54B7-4DE3-B495-248C77CA378E}" type="slidenum">
              <a:rPr lang="en-IE" smtClean="0"/>
              <a:t>‹#›</a:t>
            </a:fld>
            <a:endParaRPr lang="en-I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9B8A-53F0-4A28-B115-1CCDEF9A9DF8}" type="datetimeFigureOut">
              <a:rPr lang="en-IE" smtClean="0"/>
              <a:t>10/01/2013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1008-54B7-4DE3-B495-248C77CA378E}" type="slidenum">
              <a:rPr lang="en-IE" smtClean="0"/>
              <a:t>‹#›</a:t>
            </a:fld>
            <a:endParaRPr lang="en-I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9B8A-53F0-4A28-B115-1CCDEF9A9DF8}" type="datetimeFigureOut">
              <a:rPr lang="en-IE" smtClean="0"/>
              <a:t>10/01/2013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1008-54B7-4DE3-B495-248C77CA378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9B8A-53F0-4A28-B115-1CCDEF9A9DF8}" type="datetimeFigureOut">
              <a:rPr lang="en-IE" smtClean="0"/>
              <a:t>10/01/2013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1008-54B7-4DE3-B495-248C77CA378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9B8A-53F0-4A28-B115-1CCDEF9A9DF8}" type="datetimeFigureOut">
              <a:rPr lang="en-IE" smtClean="0"/>
              <a:t>10/01/2013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1008-54B7-4DE3-B495-248C77CA378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9B8A-53F0-4A28-B115-1CCDEF9A9DF8}" type="datetimeFigureOut">
              <a:rPr lang="en-IE" smtClean="0"/>
              <a:t>10/01/2013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1008-54B7-4DE3-B495-248C77CA378E}" type="slidenum">
              <a:rPr lang="en-IE" smtClean="0"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2E09B8A-53F0-4A28-B115-1CCDEF9A9DF8}" type="datetimeFigureOut">
              <a:rPr lang="en-IE" smtClean="0"/>
              <a:t>10/01/2013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721008-54B7-4DE3-B495-248C77CA378E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DEREK MAHON</a:t>
            </a:r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ANTARTICA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4269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06339" y="5229200"/>
            <a:ext cx="6512511" cy="1143000"/>
          </a:xfrm>
        </p:spPr>
        <p:txBody>
          <a:bodyPr/>
          <a:lstStyle/>
          <a:p>
            <a:r>
              <a:rPr lang="en-GB" dirty="0" smtClean="0"/>
              <a:t>Background </a:t>
            </a:r>
            <a:endParaRPr lang="en-I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4077072" cy="3993624"/>
          </a:xfrm>
        </p:spPr>
        <p:txBody>
          <a:bodyPr>
            <a:normAutofit/>
          </a:bodyPr>
          <a:lstStyle/>
          <a:p>
            <a:r>
              <a:rPr lang="en-GB" sz="2800" dirty="0" smtClean="0"/>
              <a:t>1912</a:t>
            </a:r>
          </a:p>
          <a:p>
            <a:r>
              <a:rPr lang="en-GB" sz="2800" dirty="0" smtClean="0"/>
              <a:t>Lawrence Oates </a:t>
            </a:r>
          </a:p>
          <a:p>
            <a:r>
              <a:rPr lang="en-GB" sz="2800" dirty="0" smtClean="0"/>
              <a:t>His last words were; </a:t>
            </a:r>
          </a:p>
          <a:p>
            <a:pPr marL="45720" indent="0">
              <a:buNone/>
            </a:pPr>
            <a:r>
              <a:rPr lang="en-GB" sz="2800" i="1" dirty="0" smtClean="0"/>
              <a:t>‘I’m just going outside, I may be some time’</a:t>
            </a:r>
            <a:endParaRPr lang="en-IE" sz="28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764704"/>
            <a:ext cx="3113707" cy="395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278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Villanelle</a:t>
            </a:r>
          </a:p>
          <a:p>
            <a:endParaRPr lang="en-US" dirty="0" smtClean="0"/>
          </a:p>
          <a:p>
            <a:r>
              <a:rPr lang="en-US" dirty="0" smtClean="0"/>
              <a:t>19 line poem with 5 </a:t>
            </a:r>
            <a:r>
              <a:rPr lang="en-US" dirty="0" err="1" smtClean="0"/>
              <a:t>terects</a:t>
            </a:r>
            <a:r>
              <a:rPr lang="en-US" dirty="0" smtClean="0"/>
              <a:t> and a quatrain</a:t>
            </a:r>
          </a:p>
          <a:p>
            <a:endParaRPr lang="en-US" dirty="0" smtClean="0"/>
          </a:p>
          <a:p>
            <a:r>
              <a:rPr lang="en-US" dirty="0" smtClean="0"/>
              <a:t>The rhyming scheme is strict – only two rhyming patterns.</a:t>
            </a:r>
          </a:p>
          <a:p>
            <a:r>
              <a:rPr lang="en-US" dirty="0" smtClean="0"/>
              <a:t>The form restricts the poets freedom, yet Mahon manages to convey emotion using </a:t>
            </a:r>
            <a:r>
              <a:rPr lang="en-US" smtClean="0"/>
              <a:t>simple language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02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3857628"/>
            <a:ext cx="466700" cy="2143140"/>
          </a:xfrm>
        </p:spPr>
        <p:txBody>
          <a:bodyPr/>
          <a:lstStyle/>
          <a:p>
            <a:endParaRPr lang="en-IE" dirty="0" smtClean="0"/>
          </a:p>
          <a:p>
            <a:endParaRPr lang="en-IE" dirty="0" smtClean="0"/>
          </a:p>
          <a:p>
            <a:endParaRPr lang="en-IE" dirty="0"/>
          </a:p>
        </p:txBody>
      </p:sp>
      <p:sp>
        <p:nvSpPr>
          <p:cNvPr id="10" name="TextBox 9"/>
          <p:cNvSpPr txBox="1"/>
          <p:nvPr/>
        </p:nvSpPr>
        <p:spPr>
          <a:xfrm>
            <a:off x="357158" y="2714621"/>
            <a:ext cx="9144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i="1" dirty="0" smtClean="0">
                <a:solidFill>
                  <a:srgbClr val="00B050"/>
                </a:solidFill>
                <a:latin typeface="Comic Sans MS" pitchFamily="66" charset="0"/>
              </a:rPr>
              <a:t>	</a:t>
            </a:r>
            <a:endParaRPr lang="en-IE" sz="32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0" y="76510"/>
            <a:ext cx="3851920" cy="216024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latin typeface="Comic Sans MS" pitchFamily="66" charset="0"/>
              </a:rPr>
              <a:t>‘I’m just going outside and may be some time’</a:t>
            </a:r>
            <a:endParaRPr lang="en-IE" sz="2400" b="1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55776" y="2204864"/>
            <a:ext cx="44924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dirty="0" smtClean="0">
                <a:latin typeface="Comic Sans MS" pitchFamily="66" charset="0"/>
              </a:rPr>
              <a:t> </a:t>
            </a:r>
            <a:endParaRPr lang="en-IE" sz="3200" dirty="0"/>
          </a:p>
        </p:txBody>
      </p:sp>
      <p:sp>
        <p:nvSpPr>
          <p:cNvPr id="23" name="Right Arrow 22"/>
          <p:cNvSpPr/>
          <p:nvPr/>
        </p:nvSpPr>
        <p:spPr>
          <a:xfrm>
            <a:off x="3851920" y="535959"/>
            <a:ext cx="1080120" cy="36004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TextBox 25"/>
          <p:cNvSpPr txBox="1"/>
          <p:nvPr/>
        </p:nvSpPr>
        <p:spPr>
          <a:xfrm>
            <a:off x="5940152" y="3717032"/>
            <a:ext cx="32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>
                <a:latin typeface="Comic Sans MS" pitchFamily="66" charset="0"/>
              </a:rPr>
              <a:t> </a:t>
            </a:r>
            <a:endParaRPr lang="en-IE" sz="24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76056" y="300481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A direct quote from Lawrence Oates</a:t>
            </a:r>
            <a:endParaRPr lang="en-IE" sz="2400" dirty="0">
              <a:latin typeface="Comic Sans MS" pitchFamily="66" charset="0"/>
            </a:endParaRPr>
          </a:p>
        </p:txBody>
      </p:sp>
      <p:sp>
        <p:nvSpPr>
          <p:cNvPr id="13" name="Right Arrow 12"/>
          <p:cNvSpPr/>
          <p:nvPr/>
        </p:nvSpPr>
        <p:spPr>
          <a:xfrm rot="1215293">
            <a:off x="3620014" y="5576193"/>
            <a:ext cx="1387672" cy="36004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Oval 17"/>
          <p:cNvSpPr/>
          <p:nvPr/>
        </p:nvSpPr>
        <p:spPr>
          <a:xfrm>
            <a:off x="-30345" y="4464496"/>
            <a:ext cx="3851920" cy="170080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Oates is described as a ‘Solitary enzyme’ Why?</a:t>
            </a:r>
            <a:endParaRPr lang="en-IE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5076056" y="5200454"/>
            <a:ext cx="38164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6"/>
                </a:solidFill>
              </a:rPr>
              <a:t>His decision to leave may affect the fate of others but the fact that he is dying does not change</a:t>
            </a:r>
            <a:endParaRPr lang="en-IE" sz="2400" dirty="0">
              <a:solidFill>
                <a:schemeClr val="accent6"/>
              </a:solidFill>
            </a:endParaRPr>
          </a:p>
        </p:txBody>
      </p:sp>
      <p:sp>
        <p:nvSpPr>
          <p:cNvPr id="24" name="Explosion 1 23"/>
          <p:cNvSpPr/>
          <p:nvPr/>
        </p:nvSpPr>
        <p:spPr>
          <a:xfrm>
            <a:off x="-43733" y="1984320"/>
            <a:ext cx="4104456" cy="2136619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6"/>
                </a:solidFill>
              </a:rPr>
              <a:t>The reader is addressed and place in the poem</a:t>
            </a:r>
            <a:endParaRPr lang="en-IE" dirty="0">
              <a:solidFill>
                <a:schemeClr val="accent6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440436" y="1312367"/>
            <a:ext cx="3411700" cy="178499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accent1">
                    <a:lumMod val="75000"/>
                  </a:schemeClr>
                </a:solidFill>
              </a:rPr>
              <a:t>‘At the heart of the ridiculous, the sublime’</a:t>
            </a:r>
            <a:endParaRPr lang="en-IE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Right Arrow 20"/>
          <p:cNvSpPr/>
          <p:nvPr/>
        </p:nvSpPr>
        <p:spPr>
          <a:xfrm rot="7587142">
            <a:off x="6025489" y="3027964"/>
            <a:ext cx="756084" cy="32403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TextBox 24"/>
          <p:cNvSpPr txBox="1"/>
          <p:nvPr/>
        </p:nvSpPr>
        <p:spPr>
          <a:xfrm>
            <a:off x="4802009" y="3578532"/>
            <a:ext cx="30327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is Mahon saying here?</a:t>
            </a:r>
          </a:p>
          <a:p>
            <a:endParaRPr lang="en-GB" dirty="0"/>
          </a:p>
          <a:p>
            <a:r>
              <a:rPr lang="en-GB" dirty="0" smtClean="0"/>
              <a:t>What is Ridiculous?</a:t>
            </a:r>
          </a:p>
          <a:p>
            <a:r>
              <a:rPr lang="en-GB" dirty="0" smtClean="0"/>
              <a:t>What is Sublime?</a:t>
            </a:r>
            <a:endParaRPr lang="en-IE" dirty="0"/>
          </a:p>
        </p:txBody>
      </p:sp>
      <p:sp>
        <p:nvSpPr>
          <p:cNvPr id="27" name="Explosion 1 26"/>
          <p:cNvSpPr/>
          <p:nvPr/>
        </p:nvSpPr>
        <p:spPr>
          <a:xfrm>
            <a:off x="2915816" y="913075"/>
            <a:ext cx="2593444" cy="1584176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Repeated throughout</a:t>
            </a:r>
            <a:endParaRPr lang="en-I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07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3" grpId="0" animBg="1"/>
      <p:bldP spid="17" grpId="0"/>
      <p:bldP spid="13" grpId="0" animBg="1"/>
      <p:bldP spid="18" grpId="0" animBg="1"/>
      <p:bldP spid="19" grpId="0"/>
      <p:bldP spid="24" grpId="0" animBg="1"/>
      <p:bldP spid="20" grpId="0" animBg="1"/>
      <p:bldP spid="21" grpId="0" animBg="1"/>
      <p:bldP spid="25" grpId="0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-Point Star 1"/>
          <p:cNvSpPr/>
          <p:nvPr/>
        </p:nvSpPr>
        <p:spPr>
          <a:xfrm>
            <a:off x="2771800" y="1916832"/>
            <a:ext cx="3384376" cy="3024336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Language</a:t>
            </a:r>
            <a:endParaRPr lang="en-IE" sz="3200" dirty="0"/>
          </a:p>
        </p:txBody>
      </p:sp>
      <p:sp>
        <p:nvSpPr>
          <p:cNvPr id="3" name="Dodecagon 2"/>
          <p:cNvSpPr/>
          <p:nvPr/>
        </p:nvSpPr>
        <p:spPr>
          <a:xfrm>
            <a:off x="395536" y="404664"/>
            <a:ext cx="2808312" cy="2304256"/>
          </a:xfrm>
          <a:prstGeom prst="dodec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C00000"/>
                </a:solidFill>
              </a:rPr>
              <a:t>‘G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en-GB" sz="2400" dirty="0" smtClean="0">
                <a:solidFill>
                  <a:srgbClr val="C00000"/>
                </a:solidFill>
              </a:rPr>
              <a:t>ading his gh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en-GB" sz="2400" dirty="0" smtClean="0">
                <a:solidFill>
                  <a:srgbClr val="C00000"/>
                </a:solidFill>
              </a:rPr>
              <a:t>st int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en-GB" sz="2400" dirty="0" smtClean="0">
                <a:solidFill>
                  <a:srgbClr val="C00000"/>
                </a:solidFill>
              </a:rPr>
              <a:t> the h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en-GB" sz="2400" dirty="0" smtClean="0">
                <a:solidFill>
                  <a:srgbClr val="C00000"/>
                </a:solidFill>
              </a:rPr>
              <a:t>wling sn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en-GB" sz="2400" dirty="0" smtClean="0">
                <a:solidFill>
                  <a:srgbClr val="C00000"/>
                </a:solidFill>
              </a:rPr>
              <a:t>w</a:t>
            </a:r>
            <a:endParaRPr lang="en-IE" sz="2400" dirty="0">
              <a:solidFill>
                <a:srgbClr val="C00000"/>
              </a:solidFill>
            </a:endParaRPr>
          </a:p>
        </p:txBody>
      </p:sp>
      <p:sp>
        <p:nvSpPr>
          <p:cNvPr id="5" name="Flowchart: Punched Tape 4"/>
          <p:cNvSpPr/>
          <p:nvPr/>
        </p:nvSpPr>
        <p:spPr>
          <a:xfrm>
            <a:off x="2758737" y="404664"/>
            <a:ext cx="2088232" cy="936104"/>
          </a:xfrm>
          <a:prstGeom prst="flowChartPunchedTap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Assonance</a:t>
            </a:r>
            <a:endParaRPr lang="en-IE" sz="2400" dirty="0"/>
          </a:p>
        </p:txBody>
      </p:sp>
      <p:sp>
        <p:nvSpPr>
          <p:cNvPr id="6" name="Cloud Callout 5"/>
          <p:cNvSpPr/>
          <p:nvPr/>
        </p:nvSpPr>
        <p:spPr>
          <a:xfrm>
            <a:off x="4848065" y="-171400"/>
            <a:ext cx="4297031" cy="2520280"/>
          </a:xfrm>
          <a:prstGeom prst="cloudCallout">
            <a:avLst>
              <a:gd name="adj1" fmla="val -40593"/>
              <a:gd name="adj2" fmla="val 8117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What is the purpose of repetition? Why does Mahon repeat certain phrases?</a:t>
            </a:r>
            <a:endParaRPr lang="en-IE" sz="2400" dirty="0"/>
          </a:p>
        </p:txBody>
      </p:sp>
      <p:sp>
        <p:nvSpPr>
          <p:cNvPr id="7" name="Lightning Bolt 6"/>
          <p:cNvSpPr/>
          <p:nvPr/>
        </p:nvSpPr>
        <p:spPr>
          <a:xfrm>
            <a:off x="7029522" y="2132856"/>
            <a:ext cx="576064" cy="165618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Vertical Scroll 7"/>
          <p:cNvSpPr/>
          <p:nvPr/>
        </p:nvSpPr>
        <p:spPr>
          <a:xfrm>
            <a:off x="6273438" y="3789040"/>
            <a:ext cx="2664296" cy="2808312"/>
          </a:xfrm>
          <a:prstGeom prst="verticalScrol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Repetition is used to reinforce or strengthen an idea or point of view by placing emphasis on it.</a:t>
            </a:r>
            <a:endParaRPr lang="en-IE" dirty="0"/>
          </a:p>
        </p:txBody>
      </p:sp>
      <p:sp>
        <p:nvSpPr>
          <p:cNvPr id="10" name="Left Arrow 9"/>
          <p:cNvSpPr/>
          <p:nvPr/>
        </p:nvSpPr>
        <p:spPr>
          <a:xfrm>
            <a:off x="4346483" y="5193196"/>
            <a:ext cx="2376264" cy="792088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Flowchart: Punched Tape 10"/>
          <p:cNvSpPr/>
          <p:nvPr/>
        </p:nvSpPr>
        <p:spPr>
          <a:xfrm>
            <a:off x="179512" y="4509120"/>
            <a:ext cx="3888432" cy="2592288"/>
          </a:xfrm>
          <a:prstGeom prst="flowChartPunchedTap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dirty="0" smtClean="0"/>
              <a:t>Mahon makes us focus on the fact that he[Oates] is leaving as well as the notion of:</a:t>
            </a:r>
          </a:p>
          <a:p>
            <a:r>
              <a:rPr lang="en-GB" sz="2000" b="1" dirty="0" smtClean="0"/>
              <a:t>1.The Ridiculous </a:t>
            </a:r>
          </a:p>
          <a:p>
            <a:r>
              <a:rPr lang="en-GB" sz="2000" b="1" dirty="0" smtClean="0"/>
              <a:t>2. The Sublime</a:t>
            </a:r>
            <a:endParaRPr lang="en-IE" sz="2000" b="1" dirty="0"/>
          </a:p>
        </p:txBody>
      </p:sp>
    </p:spTree>
    <p:extLst>
      <p:ext uri="{BB962C8B-B14F-4D97-AF65-F5344CB8AC3E}">
        <p14:creationId xmlns:p14="http://schemas.microsoft.com/office/powerpoint/2010/main" val="238501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899</TotalTime>
  <Words>217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Slipstream</vt:lpstr>
      <vt:lpstr>ANTARTICA</vt:lpstr>
      <vt:lpstr>Background </vt:lpstr>
      <vt:lpstr>Form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ANTARTICA</dc:title>
  <dc:creator>Aaron</dc:creator>
  <cp:lastModifiedBy>Aaron Dowd</cp:lastModifiedBy>
  <cp:revision>10</cp:revision>
  <dcterms:created xsi:type="dcterms:W3CDTF">2012-09-13T10:36:59Z</dcterms:created>
  <dcterms:modified xsi:type="dcterms:W3CDTF">2013-01-10T10:25:30Z</dcterms:modified>
</cp:coreProperties>
</file>